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style5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5" r:id="rId4"/>
    <p:sldId id="275" r:id="rId5"/>
    <p:sldId id="267" r:id="rId6"/>
    <p:sldId id="268" r:id="rId7"/>
    <p:sldId id="276" r:id="rId8"/>
    <p:sldId id="269" r:id="rId9"/>
    <p:sldId id="277" r:id="rId10"/>
    <p:sldId id="273" r:id="rId11"/>
    <p:sldId id="274" r:id="rId12"/>
    <p:sldId id="259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3469" autoAdjust="0"/>
  </p:normalViewPr>
  <p:slideViewPr>
    <p:cSldViewPr>
      <p:cViewPr varScale="1">
        <p:scale>
          <a:sx n="101" d="100"/>
          <a:sy n="101" d="100"/>
        </p:scale>
        <p:origin x="-2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slesniak001\Desktop\Dzia&#322;ania\Grafiki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slesniak001\Desktop\Dzia&#322;ania\Grafiki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slesniak001\Desktop\Dzia&#322;ania\Grafiki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slesniak001\Desktop\Dzia&#322;ania\Grafiki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slesniak001\Desktop\Dzia&#322;ania\Grafik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 smtClean="0"/>
              <a:t>Produkcja elektroniki</a:t>
            </a:r>
            <a:r>
              <a:rPr lang="pl-PL" sz="1200" baseline="0" dirty="0" smtClean="0"/>
              <a:t> w mld EUR</a:t>
            </a:r>
            <a:endParaRPr lang="pl-PL" sz="1200" dirty="0"/>
          </a:p>
        </c:rich>
      </c:tx>
      <c:layout>
        <c:manualLayout>
          <c:xMode val="edge"/>
          <c:yMode val="edge"/>
          <c:x val="0.20606113110985264"/>
          <c:y val="0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1237442576834759"/>
          <c:y val="0.1495944311308913"/>
          <c:w val="0.85154521808728678"/>
          <c:h val="0.65371265548328206"/>
        </c:manualLayout>
      </c:layout>
      <c:barChart>
        <c:barDir val="col"/>
        <c:grouping val="clustered"/>
        <c:ser>
          <c:idx val="0"/>
          <c:order val="0"/>
          <c:tx>
            <c:strRef>
              <c:f>Arkusz1!$B$3</c:f>
              <c:strCache>
                <c:ptCount val="1"/>
                <c:pt idx="0">
                  <c:v>Świat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3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cat>
            <c:numRef>
              <c:f>Arkusz1!$C$2:$H$2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Arkusz1!$C$3:$H$3</c:f>
              <c:numCache>
                <c:formatCode>General</c:formatCode>
                <c:ptCount val="6"/>
                <c:pt idx="0">
                  <c:v>1412</c:v>
                </c:pt>
                <c:pt idx="1">
                  <c:v>1443.0639999999999</c:v>
                </c:pt>
                <c:pt idx="2">
                  <c:v>1489.2420479999998</c:v>
                </c:pt>
                <c:pt idx="3">
                  <c:v>1536.8977935359999</c:v>
                </c:pt>
                <c:pt idx="4">
                  <c:v>1586.0785229291521</c:v>
                </c:pt>
                <c:pt idx="5">
                  <c:v>1636.8330356628849</c:v>
                </c:pt>
              </c:numCache>
            </c:numRef>
          </c:val>
        </c:ser>
        <c:ser>
          <c:idx val="1"/>
          <c:order val="1"/>
          <c:tx>
            <c:strRef>
              <c:f>Arkusz1!$B$4</c:f>
              <c:strCache>
                <c:ptCount val="1"/>
                <c:pt idx="0">
                  <c:v>Europa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Pt>
            <c:idx val="3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cat>
            <c:numRef>
              <c:f>Arkusz1!$C$2:$H$2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Arkusz1!$C$4:$H$4</c:f>
              <c:numCache>
                <c:formatCode>General</c:formatCode>
                <c:ptCount val="6"/>
                <c:pt idx="0">
                  <c:v>197</c:v>
                </c:pt>
                <c:pt idx="1">
                  <c:v>195.03</c:v>
                </c:pt>
                <c:pt idx="2">
                  <c:v>197.17532999999997</c:v>
                </c:pt>
                <c:pt idx="3">
                  <c:v>201.11883660000001</c:v>
                </c:pt>
                <c:pt idx="4">
                  <c:v>206.54904518819995</c:v>
                </c:pt>
                <c:pt idx="5">
                  <c:v>213.98481081497519</c:v>
                </c:pt>
              </c:numCache>
            </c:numRef>
          </c:val>
        </c:ser>
        <c:dLbls/>
        <c:gapWidth val="219"/>
        <c:overlap val="-27"/>
        <c:axId val="55639424"/>
        <c:axId val="56501376"/>
      </c:barChart>
      <c:catAx>
        <c:axId val="5563942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6501376"/>
        <c:crosses val="autoZero"/>
        <c:auto val="1"/>
        <c:lblAlgn val="ctr"/>
        <c:lblOffset val="100"/>
      </c:catAx>
      <c:valAx>
        <c:axId val="56501376"/>
        <c:scaling>
          <c:orientation val="minMax"/>
          <c:max val="175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5639424"/>
        <c:crosses val="autoZero"/>
        <c:crossBetween val="between"/>
        <c:majorUnit val="250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 sz="1200" dirty="0" smtClean="0"/>
              <a:t>Struktura produkcji elektroniki w Europie </a:t>
            </a:r>
            <a:endParaRPr lang="pl-PL" sz="1200" dirty="0"/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2.7994250718660178E-2"/>
          <c:y val="0.14346666376047934"/>
          <c:w val="0.55574478190226206"/>
          <c:h val="0.85653333623952077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Arkusz1!$B$17:$B$23</c:f>
              <c:strCache>
                <c:ptCount val="7"/>
                <c:pt idx="0">
                  <c:v>Zastosowanie rzemysłowe i medyczne</c:v>
                </c:pt>
                <c:pt idx="1">
                  <c:v>Automotive</c:v>
                </c:pt>
                <c:pt idx="2">
                  <c:v>Sprzęt audio-video</c:v>
                </c:pt>
                <c:pt idx="3">
                  <c:v>Branże lotnicze, obronne i bezpieczeństwa</c:v>
                </c:pt>
                <c:pt idx="4">
                  <c:v>Telekomunikacja</c:v>
                </c:pt>
                <c:pt idx="5">
                  <c:v>Analiza danych</c:v>
                </c:pt>
                <c:pt idx="6">
                  <c:v>AGD</c:v>
                </c:pt>
              </c:strCache>
            </c:strRef>
          </c:cat>
          <c:val>
            <c:numRef>
              <c:f>Arkusz1!$C$17:$C$23</c:f>
              <c:numCache>
                <c:formatCode>0%</c:formatCode>
                <c:ptCount val="7"/>
                <c:pt idx="0">
                  <c:v>0.35000000000000003</c:v>
                </c:pt>
                <c:pt idx="1">
                  <c:v>0.16</c:v>
                </c:pt>
                <c:pt idx="2">
                  <c:v>0.05</c:v>
                </c:pt>
                <c:pt idx="3">
                  <c:v>0.16</c:v>
                </c:pt>
                <c:pt idx="4">
                  <c:v>0.14000000000000001</c:v>
                </c:pt>
                <c:pt idx="5">
                  <c:v>8.0000000000000016E-2</c:v>
                </c:pt>
                <c:pt idx="6">
                  <c:v>6.0000000000000005E-2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972853393325831"/>
          <c:y val="0.16253657222725396"/>
          <c:w val="0.39709686289213852"/>
          <c:h val="0.8374634277727458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Automatyzacja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2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</c:dPt>
          <c:cat>
            <c:numRef>
              <c:f>Sheet1!$C$3:$H$3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Sheet1!$C$4:$H$4</c:f>
              <c:numCache>
                <c:formatCode>General</c:formatCode>
                <c:ptCount val="6"/>
                <c:pt idx="0">
                  <c:v>37.050000000000004</c:v>
                </c:pt>
                <c:pt idx="1">
                  <c:v>39.120000000000005</c:v>
                </c:pt>
                <c:pt idx="2">
                  <c:v>41.49</c:v>
                </c:pt>
                <c:pt idx="3">
                  <c:v>44.25</c:v>
                </c:pt>
                <c:pt idx="4">
                  <c:v>47.46</c:v>
                </c:pt>
                <c:pt idx="5">
                  <c:v>51.08</c:v>
                </c:pt>
              </c:numCache>
            </c:numRef>
          </c:val>
        </c:ser>
        <c:dLbls/>
        <c:gapWidth val="219"/>
        <c:overlap val="-27"/>
        <c:axId val="68772608"/>
        <c:axId val="68774144"/>
      </c:barChart>
      <c:catAx>
        <c:axId val="68772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774144"/>
        <c:crosses val="autoZero"/>
        <c:auto val="1"/>
        <c:lblAlgn val="ctr"/>
        <c:lblOffset val="100"/>
      </c:catAx>
      <c:valAx>
        <c:axId val="687741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7726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Sheet1!$B$17</c:f>
              <c:strCache>
                <c:ptCount val="1"/>
                <c:pt idx="0">
                  <c:v>Coboty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2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3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4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dPt>
            <c:idx val="5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</c:dPt>
          <c:cat>
            <c:numRef>
              <c:f>Sheet1!$C$16:$H$16</c:f>
              <c:numCache>
                <c:formatCode>General</c:formatCode>
                <c:ptCount val="6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</c:numCache>
            </c:numRef>
          </c:cat>
          <c:val>
            <c:numRef>
              <c:f>Sheet1!$C$17:$H$17</c:f>
              <c:numCache>
                <c:formatCode>General</c:formatCode>
                <c:ptCount val="6"/>
                <c:pt idx="0">
                  <c:v>32.11</c:v>
                </c:pt>
                <c:pt idx="1">
                  <c:v>45.449999999999996</c:v>
                </c:pt>
                <c:pt idx="2">
                  <c:v>66.790000000000006</c:v>
                </c:pt>
                <c:pt idx="3">
                  <c:v>98.08</c:v>
                </c:pt>
                <c:pt idx="4">
                  <c:v>150.93</c:v>
                </c:pt>
                <c:pt idx="5">
                  <c:v>237.5</c:v>
                </c:pt>
              </c:numCache>
            </c:numRef>
          </c:val>
        </c:ser>
        <c:dLbls/>
        <c:gapWidth val="219"/>
        <c:overlap val="-27"/>
        <c:axId val="68804608"/>
        <c:axId val="68806144"/>
      </c:barChart>
      <c:catAx>
        <c:axId val="6880460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806144"/>
        <c:crosses val="autoZero"/>
        <c:auto val="1"/>
        <c:lblAlgn val="ctr"/>
        <c:lblOffset val="100"/>
      </c:catAx>
      <c:valAx>
        <c:axId val="6880614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8804608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autoTitleDeleted val="1"/>
    <c:plotArea>
      <c:layout>
        <c:manualLayout>
          <c:layoutTarget val="inner"/>
          <c:xMode val="edge"/>
          <c:yMode val="edge"/>
          <c:x val="6.1502840136996107E-3"/>
          <c:y val="0.12829994575283615"/>
          <c:w val="0.57193456885667948"/>
          <c:h val="0.83556316861482016"/>
        </c:manualLayout>
      </c:layout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Sheet2!$B$4:$B$9</c:f>
              <c:strCache>
                <c:ptCount val="6"/>
                <c:pt idx="0">
                  <c:v>35% - Technologia nie odpowiada potrzebom rynkowym</c:v>
                </c:pt>
                <c:pt idx="1">
                  <c:v>22% - Technologia zbyt mało innowacyjna</c:v>
                </c:pt>
                <c:pt idx="2">
                  <c:v>16% - Beneficjent nie zainteresowany komercjalizacją</c:v>
                </c:pt>
                <c:pt idx="3">
                  <c:v>12% - Nieodpowiedni poziom ochrony IP</c:v>
                </c:pt>
                <c:pt idx="4">
                  <c:v>8% - Zbyt wczesny etap zaawansowania</c:v>
                </c:pt>
                <c:pt idx="5">
                  <c:v>5% - Ograniczony potencjał komercyjny</c:v>
                </c:pt>
              </c:strCache>
            </c:strRef>
          </c:cat>
          <c:val>
            <c:numRef>
              <c:f>Sheet2!$C$4:$C$9</c:f>
              <c:numCache>
                <c:formatCode>0%</c:formatCode>
                <c:ptCount val="6"/>
                <c:pt idx="0">
                  <c:v>0.35000000000000003</c:v>
                </c:pt>
                <c:pt idx="1">
                  <c:v>0.22</c:v>
                </c:pt>
                <c:pt idx="2">
                  <c:v>0.16</c:v>
                </c:pt>
                <c:pt idx="3">
                  <c:v>0.12000000000000001</c:v>
                </c:pt>
                <c:pt idx="4">
                  <c:v>8.0000000000000016E-2</c:v>
                </c:pt>
                <c:pt idx="5">
                  <c:v>0.05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9055047387745985"/>
          <c:y val="0.12895912443780705"/>
          <c:w val="0.40609880270019066"/>
          <c:h val="0.8378957657881015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A. Rationale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A67E2-35A0-4B06-9B1C-5B48048C18F2}" type="datetimeFigureOut">
              <a:rPr lang="pl-PL" smtClean="0"/>
              <a:pPr/>
              <a:t>2016-03-18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BF2FA4-AAAC-41CD-BBDF-BEAF94D8ADE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54608303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l-PL" smtClean="0"/>
              <a:t>A. Rationale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118EB-3763-4354-8DEF-630A76A456DA}" type="datetimeFigureOut">
              <a:rPr lang="pl-PL" smtClean="0"/>
              <a:pPr/>
              <a:t>2016-03-18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508B1-0A8F-40D9-9F04-2BC8060B1E4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6554340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93863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01512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93863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40403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86680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586557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Przykłady firm, które przeniosły</a:t>
            </a:r>
            <a:r>
              <a:rPr lang="pl-PL" baseline="0" dirty="0" smtClean="0"/>
              <a:t> produkcję do UE</a:t>
            </a:r>
            <a:endParaRPr lang="pl-PL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901864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529346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987833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l-PL" smtClean="0"/>
              <a:t>A. Rationale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1371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D2A5B-2D60-4183-8181-B4F6F29388DD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410AD-1B28-46BB-A8F6-5E1B43E9976A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1BA34-9413-46B3-A3E0-FE45C004DD92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C7D73-3BE4-4B62-B9D1-F1B489B04DB1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85E4E-B432-479F-968F-DB80EEED51D1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BC85F-F490-4FCE-884D-C365AC51F37D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BCA7-4D13-4987-8023-49781DDFFE6B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498D-4A82-44C6-880F-7D5484F507C9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DA54-219D-4324-A02D-B64F2BC79043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84F3-9E93-4C84-A43E-3B45C9215F1F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F4A2E-58F8-40A6-9A58-0BF9D9606425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F40F9F1-9E66-430D-B1F0-25B83E93D2B8}" type="datetime1">
              <a:rPr lang="pl-PL" smtClean="0"/>
              <a:pPr/>
              <a:t>2016-03-18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Wsparcie agend państwa | Krzysztof Mroczkowski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8968568-5FE6-4114-9379-52AC10F5E8A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4800" dirty="0" smtClean="0"/>
              <a:t>Sektor elektroniczny</a:t>
            </a:r>
            <a:r>
              <a:rPr lang="pl-PL" sz="5400" dirty="0" smtClean="0"/>
              <a:t/>
            </a:r>
            <a:br>
              <a:rPr lang="pl-PL" sz="54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800" dirty="0" smtClean="0"/>
              <a:t>możliwości </a:t>
            </a:r>
            <a:r>
              <a:rPr lang="pl-PL" sz="2800" dirty="0"/>
              <a:t>wykorzystania dla rozwoju polskiego przemysłu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1796752"/>
          </a:xfrm>
        </p:spPr>
        <p:txBody>
          <a:bodyPr>
            <a:normAutofit/>
          </a:bodyPr>
          <a:lstStyle/>
          <a:p>
            <a:r>
              <a:rPr lang="pl-PL" sz="1600" dirty="0" smtClean="0"/>
              <a:t>Krzysztof Mroczkowski &amp; Stanisław leśniak</a:t>
            </a:r>
          </a:p>
          <a:p>
            <a:endParaRPr lang="pl-PL" sz="1600" dirty="0" smtClean="0"/>
          </a:p>
          <a:p>
            <a:endParaRPr lang="pl-PL" sz="1600" dirty="0" smtClean="0"/>
          </a:p>
          <a:p>
            <a:r>
              <a:rPr lang="pl-PL" sz="1600" dirty="0" smtClean="0"/>
              <a:t>	    XXIII-lecie PLP, 19 marca 2016</a:t>
            </a:r>
            <a:endParaRPr lang="pl-PL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5314528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556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Proponowane działania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10</a:t>
            </a:r>
            <a:endParaRPr lang="pl-PL" sz="1200" dirty="0"/>
          </a:p>
        </p:txBody>
      </p:sp>
      <p:sp>
        <p:nvSpPr>
          <p:cNvPr id="9" name="Content Placeholder 2"/>
          <p:cNvSpPr>
            <a:spLocks noGrp="1"/>
          </p:cNvSpPr>
          <p:nvPr/>
        </p:nvSpPr>
        <p:spPr>
          <a:xfrm>
            <a:off x="457200" y="1802145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/>
              <a:t>Proponujemy</a:t>
            </a:r>
            <a:r>
              <a:rPr lang="pl-PL" sz="1100" dirty="0"/>
              <a:t>, aby Rząd zainicjował i koordynował prace </a:t>
            </a:r>
            <a:r>
              <a:rPr lang="pl-PL" sz="1100" dirty="0" smtClean="0"/>
              <a:t>związane z rozwojem sektora </a:t>
            </a:r>
            <a:r>
              <a:rPr lang="pl-PL" sz="1100" dirty="0"/>
              <a:t>elektronicznego w kontekście mającej miejsce rewolucji </a:t>
            </a:r>
            <a:r>
              <a:rPr lang="pl-PL" sz="1100" dirty="0" smtClean="0"/>
              <a:t>technologicznej</a:t>
            </a:r>
            <a:r>
              <a:rPr lang="pl-PL" sz="1100" dirty="0"/>
              <a:t>:</a:t>
            </a:r>
          </a:p>
          <a:p>
            <a:r>
              <a:rPr lang="pl-PL" sz="1100" b="0" dirty="0" smtClean="0"/>
              <a:t>Zainicjowanie </a:t>
            </a:r>
            <a:r>
              <a:rPr lang="pl-PL" sz="1100" b="0" dirty="0"/>
              <a:t>programu </a:t>
            </a:r>
            <a:r>
              <a:rPr lang="pl-PL" sz="1100" b="0" dirty="0" smtClean="0"/>
              <a:t>koordynacyjnego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/>
              <a:t>P</a:t>
            </a:r>
            <a:r>
              <a:rPr lang="pl-PL" sz="1100" b="0" dirty="0" smtClean="0"/>
              <a:t>rzygotowanie </a:t>
            </a:r>
            <a:r>
              <a:rPr lang="pl-PL" sz="1100" b="0" dirty="0"/>
              <a:t>wstępnych analiz dotyczących sektora </a:t>
            </a:r>
            <a:r>
              <a:rPr lang="pl-PL" sz="1100" b="0" dirty="0" smtClean="0"/>
              <a:t>elektronicznego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Przygotowanie </a:t>
            </a:r>
            <a:r>
              <a:rPr lang="pl-PL" sz="1100" b="0" dirty="0"/>
              <a:t>metodyki zbadania potencjału przystosowania się polskich podmiotów do wykorzystania zmian związanych z wdrożeniem założeń „Przemysłu 4.0” do realiów gospodarczych.</a:t>
            </a:r>
          </a:p>
          <a:p>
            <a:r>
              <a:rPr lang="pl-PL" sz="1100" b="0" dirty="0" smtClean="0"/>
              <a:t>Zainicjowanie </a:t>
            </a:r>
            <a:r>
              <a:rPr lang="pl-PL" sz="1100" b="0" dirty="0"/>
              <a:t>okrągłego stołu z rolą koordynacyjną np. Ministerstwa Rozwoju, obejmującego wszystkich istotnych interesariuszy (ministerstwa i agendy rządowe, spółki z udziałem Skarbu Państwa, istotne spółki prywatne, uczelnie i jednostki badawcze na czele z Instytutem Technologii Elektronowej) oraz zapewnienie wsparcia analitycznego dla okrągłego stołu w celu opracowania polityki sektorowej dla przemysłu elektronicznego.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Wytyczenie </a:t>
            </a:r>
            <a:r>
              <a:rPr lang="pl-PL" sz="1100" b="0" dirty="0"/>
              <a:t>obszarów problemowych i podział na grupy robocze, celem dopracowania zagadnień.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Praca </a:t>
            </a:r>
            <a:r>
              <a:rPr lang="pl-PL" sz="1100" b="0" dirty="0"/>
              <a:t>analityczna nad stworzeniem scenariusza aktywnej adaptacji polskiej gospodarki do rewolucji „Przemysłu 4.0” oraz przełożenie tego scenariusza na mapę drogową wdrożenia inicjatyw technologicznych.</a:t>
            </a:r>
          </a:p>
          <a:p>
            <a:endParaRPr lang="pl-PL" sz="1100" b="0" dirty="0" smtClean="0"/>
          </a:p>
          <a:p>
            <a:endParaRPr lang="pl-PL" sz="1200" b="0" dirty="0"/>
          </a:p>
        </p:txBody>
      </p:sp>
      <p:sp>
        <p:nvSpPr>
          <p:cNvPr id="10" name="Isosceles Triangle 9"/>
          <p:cNvSpPr/>
          <p:nvPr/>
        </p:nvSpPr>
        <p:spPr>
          <a:xfrm rot="5400000">
            <a:off x="196850" y="2415763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196850" y="3582549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2" name="Rectangle 11"/>
          <p:cNvSpPr/>
          <p:nvPr/>
        </p:nvSpPr>
        <p:spPr>
          <a:xfrm>
            <a:off x="671091" y="5209304"/>
            <a:ext cx="1090464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3" name="Right Arrow 12"/>
          <p:cNvSpPr/>
          <p:nvPr/>
        </p:nvSpPr>
        <p:spPr>
          <a:xfrm>
            <a:off x="1899808" y="5639008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4" name="Rectangle 13"/>
          <p:cNvSpPr/>
          <p:nvPr/>
        </p:nvSpPr>
        <p:spPr>
          <a:xfrm>
            <a:off x="2247549" y="5206737"/>
            <a:ext cx="1090464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247549" y="5494769"/>
            <a:ext cx="1090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3465781" y="5636681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7" name="Rectangle 16"/>
          <p:cNvSpPr/>
          <p:nvPr/>
        </p:nvSpPr>
        <p:spPr>
          <a:xfrm>
            <a:off x="6876256" y="5209304"/>
            <a:ext cx="1426619" cy="936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18" name="Rectangle 17"/>
          <p:cNvSpPr/>
          <p:nvPr/>
        </p:nvSpPr>
        <p:spPr>
          <a:xfrm>
            <a:off x="3780205" y="5202066"/>
            <a:ext cx="1090464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cxnSp>
        <p:nvCxnSpPr>
          <p:cNvPr id="19" name="Straight Connector 18"/>
          <p:cNvCxnSpPr/>
          <p:nvPr/>
        </p:nvCxnSpPr>
        <p:spPr>
          <a:xfrm>
            <a:off x="3780205" y="5670118"/>
            <a:ext cx="1090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8"/>
          <p:cNvSpPr txBox="1"/>
          <p:nvPr/>
        </p:nvSpPr>
        <p:spPr>
          <a:xfrm>
            <a:off x="563178" y="5454699"/>
            <a:ext cx="1280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Inicjacja programu koordynacyjnego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TextBox 19"/>
          <p:cNvSpPr txBox="1"/>
          <p:nvPr/>
        </p:nvSpPr>
        <p:spPr>
          <a:xfrm>
            <a:off x="2129925" y="5134729"/>
            <a:ext cx="1280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Wstępne analizy sektora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TextBox 20"/>
          <p:cNvSpPr txBox="1"/>
          <p:nvPr/>
        </p:nvSpPr>
        <p:spPr>
          <a:xfrm>
            <a:off x="2129925" y="5454699"/>
            <a:ext cx="1280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Opracowanie metodyki potencjału przystosowania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extBox 21"/>
          <p:cNvSpPr txBox="1"/>
          <p:nvPr/>
        </p:nvSpPr>
        <p:spPr>
          <a:xfrm>
            <a:off x="3635696" y="5204633"/>
            <a:ext cx="1280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Okrągły stół interesariuszy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extBox 22"/>
          <p:cNvSpPr txBox="1"/>
          <p:nvPr/>
        </p:nvSpPr>
        <p:spPr>
          <a:xfrm>
            <a:off x="3626045" y="5638785"/>
            <a:ext cx="1280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Wsparcie analityczne prac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Right Arrow 24"/>
          <p:cNvSpPr/>
          <p:nvPr/>
        </p:nvSpPr>
        <p:spPr>
          <a:xfrm>
            <a:off x="4994197" y="5641352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26" name="Rectangle 25"/>
          <p:cNvSpPr/>
          <p:nvPr/>
        </p:nvSpPr>
        <p:spPr>
          <a:xfrm>
            <a:off x="5308621" y="5206737"/>
            <a:ext cx="1090464" cy="93610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cxnSp>
        <p:nvCxnSpPr>
          <p:cNvPr id="27" name="Straight Connector 26"/>
          <p:cNvCxnSpPr/>
          <p:nvPr/>
        </p:nvCxnSpPr>
        <p:spPr>
          <a:xfrm>
            <a:off x="5308621" y="5673134"/>
            <a:ext cx="1090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6"/>
          <p:cNvSpPr txBox="1"/>
          <p:nvPr/>
        </p:nvSpPr>
        <p:spPr>
          <a:xfrm>
            <a:off x="5164112" y="5156795"/>
            <a:ext cx="1280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Grupy robocze obszarów problemowych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Box 27"/>
          <p:cNvSpPr txBox="1"/>
          <p:nvPr/>
        </p:nvSpPr>
        <p:spPr>
          <a:xfrm>
            <a:off x="5164112" y="5661050"/>
            <a:ext cx="1280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Praca nad mapą drogową technologii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6516748" y="5636681"/>
            <a:ext cx="21602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1" name="TextBox 29"/>
          <p:cNvSpPr txBox="1"/>
          <p:nvPr/>
        </p:nvSpPr>
        <p:spPr>
          <a:xfrm>
            <a:off x="6964312" y="5309195"/>
            <a:ext cx="1280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dirty="0" smtClean="0">
                <a:solidFill>
                  <a:schemeClr val="tx2">
                    <a:lumMod val="75000"/>
                  </a:schemeClr>
                </a:solidFill>
              </a:rPr>
              <a:t>Wdrażanie inicjatyw technologicznych, aktywna adaptacja</a:t>
            </a:r>
            <a:endParaRPr lang="pl-PL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xtBox 30"/>
          <p:cNvSpPr txBox="1"/>
          <p:nvPr/>
        </p:nvSpPr>
        <p:spPr>
          <a:xfrm>
            <a:off x="3069683" y="4873119"/>
            <a:ext cx="3230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b="1" dirty="0" smtClean="0"/>
              <a:t>Schemat proponowanych działań</a:t>
            </a:r>
            <a:endParaRPr lang="pl-PL" sz="1100" b="1" dirty="0"/>
          </a:p>
        </p:txBody>
      </p:sp>
    </p:spTree>
    <p:extLst>
      <p:ext uri="{BB962C8B-B14F-4D97-AF65-F5344CB8AC3E}">
        <p14:creationId xmlns:p14="http://schemas.microsoft.com/office/powerpoint/2010/main" xmlns="" val="179407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Szerszy kontekst i przewidywane korzyści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11</a:t>
            </a:r>
            <a:endParaRPr lang="pl-PL" sz="1200" dirty="0"/>
          </a:p>
        </p:txBody>
      </p:sp>
      <p:sp>
        <p:nvSpPr>
          <p:cNvPr id="37" name="Rectangle 36"/>
          <p:cNvSpPr/>
          <p:nvPr/>
        </p:nvSpPr>
        <p:spPr>
          <a:xfrm>
            <a:off x="539552" y="2398524"/>
            <a:ext cx="3816424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8" name="Rectangle 37"/>
          <p:cNvSpPr/>
          <p:nvPr/>
        </p:nvSpPr>
        <p:spPr>
          <a:xfrm>
            <a:off x="4729168" y="2398524"/>
            <a:ext cx="3816424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457200" y="1874253"/>
            <a:ext cx="3898776" cy="380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b="1" dirty="0" smtClean="0"/>
              <a:t>Główne zamierzone korzyści: </a:t>
            </a:r>
          </a:p>
          <a:p>
            <a:endParaRPr lang="pl-PL" sz="1100" b="0" dirty="0" smtClean="0"/>
          </a:p>
          <a:p>
            <a:endParaRPr lang="pl-PL" sz="1200" b="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457200" y="3550652"/>
            <a:ext cx="3898776" cy="380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b="1" dirty="0" smtClean="0"/>
              <a:t>Szereg korzyści dodatkowych</a:t>
            </a:r>
            <a:r>
              <a:rPr lang="pl-PL" sz="1100" dirty="0" smtClean="0"/>
              <a:t>:</a:t>
            </a:r>
          </a:p>
          <a:p>
            <a:endParaRPr lang="pl-PL" sz="1100" b="0" dirty="0" smtClean="0"/>
          </a:p>
          <a:p>
            <a:endParaRPr lang="pl-PL" sz="1200" b="0" dirty="0"/>
          </a:p>
        </p:txBody>
      </p:sp>
      <p:sp>
        <p:nvSpPr>
          <p:cNvPr id="41" name="TextBox 4"/>
          <p:cNvSpPr txBox="1"/>
          <p:nvPr/>
        </p:nvSpPr>
        <p:spPr>
          <a:xfrm>
            <a:off x="503548" y="2445851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b="1" dirty="0" smtClean="0">
                <a:solidFill>
                  <a:schemeClr val="tx2">
                    <a:lumMod val="75000"/>
                  </a:schemeClr>
                </a:solidFill>
              </a:rPr>
              <a:t>Zwiększenie długookresowej konkurencyjności polskiej gospodarki </a:t>
            </a:r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poprzez zwiększenie zdolności szeregu sektorów do modernizacji technologicznej na miarę wyzwań XXI wieku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2" name="TextBox 12"/>
          <p:cNvSpPr txBox="1"/>
          <p:nvPr/>
        </p:nvSpPr>
        <p:spPr>
          <a:xfrm>
            <a:off x="4693164" y="2445851"/>
            <a:ext cx="38884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b="1" dirty="0" smtClean="0">
                <a:solidFill>
                  <a:schemeClr val="tx2">
                    <a:lumMod val="75000"/>
                  </a:schemeClr>
                </a:solidFill>
              </a:rPr>
              <a:t>Zwiększenie zdolności cyberbezpieczeństwa polskiego systemu gospodarczego </a:t>
            </a:r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poprzez przeciwdziałanie możliwościom ingerencji w system przez podmioty zewnętrzne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39552" y="3986694"/>
            <a:ext cx="80060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44" name="Rectangle 43"/>
          <p:cNvSpPr/>
          <p:nvPr/>
        </p:nvSpPr>
        <p:spPr>
          <a:xfrm>
            <a:off x="539552" y="4559350"/>
            <a:ext cx="80060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45" name="Rectangle 44"/>
          <p:cNvSpPr/>
          <p:nvPr/>
        </p:nvSpPr>
        <p:spPr>
          <a:xfrm>
            <a:off x="539552" y="5138236"/>
            <a:ext cx="80060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46" name="Rectangle 45"/>
          <p:cNvSpPr/>
          <p:nvPr/>
        </p:nvSpPr>
        <p:spPr>
          <a:xfrm>
            <a:off x="539552" y="5710892"/>
            <a:ext cx="8006040" cy="43204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/>
          </a:p>
        </p:txBody>
      </p:sp>
      <p:sp>
        <p:nvSpPr>
          <p:cNvPr id="47" name="TextBox 17"/>
          <p:cNvSpPr txBox="1"/>
          <p:nvPr/>
        </p:nvSpPr>
        <p:spPr>
          <a:xfrm>
            <a:off x="539552" y="4054708"/>
            <a:ext cx="8006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>
                <a:solidFill>
                  <a:schemeClr val="tx2">
                    <a:lumMod val="75000"/>
                  </a:schemeClr>
                </a:solidFill>
              </a:rPr>
              <a:t>Zwiększenie wiedzy na </a:t>
            </a:r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temat potencjału i zasobów sektora elektronicznego oraz jego wpływu na inne sektory 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8" name="TextBox 18"/>
          <p:cNvSpPr txBox="1"/>
          <p:nvPr/>
        </p:nvSpPr>
        <p:spPr>
          <a:xfrm>
            <a:off x="539552" y="4624088"/>
            <a:ext cx="8006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Intensyfikacja kontaktów między podmiotami na polskim rynku elektronicznym 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9" name="TextBox 19"/>
          <p:cNvSpPr txBox="1"/>
          <p:nvPr/>
        </p:nvSpPr>
        <p:spPr>
          <a:xfrm>
            <a:off x="539552" y="5203813"/>
            <a:ext cx="8006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Zwiększenie puli doświadczenia miękkiej koordynacji działań gospodarczych z udziałem instytucji państwa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0" name="TextBox 20"/>
          <p:cNvSpPr txBox="1"/>
          <p:nvPr/>
        </p:nvSpPr>
        <p:spPr>
          <a:xfrm>
            <a:off x="539552" y="5780261"/>
            <a:ext cx="80060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>
                <a:solidFill>
                  <a:schemeClr val="tx2">
                    <a:lumMod val="75000"/>
                  </a:schemeClr>
                </a:solidFill>
              </a:rPr>
              <a:t>Podniesienie zdolności efektywnego transferu technologii z nauki do przemysłu</a:t>
            </a:r>
            <a:endParaRPr lang="pl-PL" sz="11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2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600" dirty="0" smtClean="0"/>
              <a:t>Kontakt</a:t>
            </a:r>
            <a:endParaRPr lang="pl-PL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5"/>
            <a:ext cx="4114800" cy="4373563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sz="1600" dirty="0" smtClean="0"/>
              <a:t>Krzysztof Mroczkowski</a:t>
            </a:r>
          </a:p>
          <a:p>
            <a:r>
              <a:rPr lang="pl-PL" sz="1600" dirty="0" smtClean="0"/>
              <a:t>krzysztof.mroczkowski1987@gmail.com</a:t>
            </a:r>
          </a:p>
          <a:p>
            <a:r>
              <a:rPr lang="pl-PL" sz="1600" dirty="0" smtClean="0"/>
              <a:t>+48 790 690 801</a:t>
            </a:r>
          </a:p>
        </p:txBody>
      </p:sp>
      <p:pic>
        <p:nvPicPr>
          <p:cNvPr id="4" name="Picture 3" descr="C:\Users\kmroczkows002\Documents\Budowa kompetencji\km-foto\foto_ppt_1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509"/>
          <a:stretch/>
        </p:blipFill>
        <p:spPr bwMode="auto">
          <a:xfrm>
            <a:off x="539552" y="1809506"/>
            <a:ext cx="1224000" cy="161949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125144" cy="283845"/>
          </a:xfrm>
        </p:spPr>
        <p:txBody>
          <a:bodyPr/>
          <a:lstStyle/>
          <a:p>
            <a:r>
              <a:rPr lang="pl-PL" dirty="0" smtClean="0"/>
              <a:t>Sektor elektroniczny | Krzysztof Mroczkowski &amp; Stanisław Leśniak</a:t>
            </a:r>
            <a:endParaRPr lang="pl-PL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12</a:t>
            </a:r>
            <a:endParaRPr lang="pl-PL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6023029"/>
            <a:ext cx="6480720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1200" b="1" dirty="0" smtClean="0"/>
              <a:t>(</a:t>
            </a:r>
            <a:r>
              <a:rPr lang="pl-PL" sz="1200" b="1" dirty="0"/>
              <a:t>C) Krzysztof Mroczkowski, Stanisław Leśniak 2016. Wszelkie prawa zastrzeżone</a:t>
            </a:r>
            <a:r>
              <a:rPr lang="pl-PL" sz="1200" b="1" dirty="0" smtClean="0"/>
              <a:t>.</a:t>
            </a:r>
          </a:p>
          <a:p>
            <a:r>
              <a:rPr lang="pl-PL" sz="1200" dirty="0" smtClean="0"/>
              <a:t>Autorzy są członkami PLP, konsultantami w firmie doradczej PwC.</a:t>
            </a:r>
            <a:endParaRPr lang="pl-PL" sz="1200" dirty="0"/>
          </a:p>
          <a:p>
            <a:endParaRPr lang="pl-PL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489648" y="1772816"/>
            <a:ext cx="4114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r"/>
            <a:r>
              <a:rPr lang="pl-PL" sz="1600" dirty="0" smtClean="0"/>
              <a:t>Stanisław Leśniak</a:t>
            </a:r>
          </a:p>
          <a:p>
            <a:pPr algn="r"/>
            <a:r>
              <a:rPr lang="pl-PL" sz="1600" dirty="0"/>
              <a:t>s</a:t>
            </a:r>
            <a:r>
              <a:rPr lang="pl-PL" sz="1600" dirty="0" smtClean="0"/>
              <a:t>tanislaw.k.lesniak@gmail.com</a:t>
            </a:r>
          </a:p>
          <a:p>
            <a:pPr algn="r"/>
            <a:r>
              <a:rPr lang="pl-PL" sz="1600" dirty="0" smtClean="0"/>
              <a:t>+48 504 215 507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304" y="1809509"/>
            <a:ext cx="1229722" cy="1618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284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600" dirty="0" smtClean="0"/>
              <a:t>Agenda prezentacji</a:t>
            </a:r>
            <a:endParaRPr lang="pl-PL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7911647" cy="4373563"/>
          </a:xfrm>
        </p:spPr>
        <p:txBody>
          <a:bodyPr/>
          <a:lstStyle/>
          <a:p>
            <a:endParaRPr lang="pl-PL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Rozdział</a:t>
            </a:r>
            <a:r>
              <a:rPr lang="pl-PL" sz="1600" dirty="0" smtClean="0"/>
              <a:t>			 	     			           </a:t>
            </a:r>
            <a:r>
              <a:rPr lang="pl-PL" sz="1600" dirty="0" smtClean="0">
                <a:solidFill>
                  <a:schemeClr val="bg1">
                    <a:lumMod val="50000"/>
                  </a:schemeClr>
                </a:solidFill>
              </a:rPr>
              <a:t>strona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Podsumowanie                                                                                                 3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Kontekst, struktura i trendy					 4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Łańcuch wartości						 5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Kluczowe obszary rozwoju dla konkurencyjności gospodarki		 6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Proponowane działania						10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Kontekst i korzyści						11</a:t>
            </a:r>
          </a:p>
          <a:p>
            <a:pPr marL="457200" indent="-457200">
              <a:buAutoNum type="alphaUcPeriod"/>
            </a:pPr>
            <a:r>
              <a:rPr lang="pl-PL" sz="1600" b="0" dirty="0" smtClean="0"/>
              <a:t>Kontakt							12</a:t>
            </a:r>
            <a:endParaRPr lang="pl-PL" sz="1600" b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330824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2</a:t>
            </a: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xmlns="" val="202456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podsumowanie</a:t>
            </a:r>
            <a:endParaRPr lang="pl-PL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618856" cy="4373563"/>
          </a:xfrm>
        </p:spPr>
        <p:txBody>
          <a:bodyPr>
            <a:normAutofit/>
          </a:bodyPr>
          <a:lstStyle/>
          <a:p>
            <a:r>
              <a:rPr lang="pl-PL" sz="1200" dirty="0" smtClean="0"/>
              <a:t>Polskie Lobby Przemysłowe wraz z NSZZ „Solidarność” (Sekretariat Metalowców) wystosowały do rządu  stanowisko w sprawie przemysłu elektronicznego. </a:t>
            </a:r>
          </a:p>
          <a:p>
            <a:endParaRPr lang="pl-PL" sz="1200" b="0" dirty="0" smtClean="0"/>
          </a:p>
          <a:p>
            <a:endParaRPr lang="pl-PL" sz="12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0" dirty="0" smtClean="0"/>
              <a:t>Sektor elektroniczny jest istotnym elementem polskiego przemysłu o wartości produkcji wynoszącej około 45 mld zł.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2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0" dirty="0" smtClean="0"/>
              <a:t>Ma duży wpływ na wiele innych sektorów przemysłu oraz jest kluczowy dla koncepcji Przemysł 4.0, automatyzacji i robotyzacji procesów produkcyjnych oraz rozwoju sektora zbrojeniowego.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sz="1200" b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200" b="0" dirty="0" smtClean="0"/>
              <a:t>Niezbędne jest podjęci zdecydowanych działań w zakresie świadomego i efektywnego kształtowania polityki sektorowej w zakresie elektroniki oraz pokrewnych branż wysokich technologii. </a:t>
            </a:r>
          </a:p>
          <a:p>
            <a:endParaRPr lang="pl-PL" sz="1200" b="0" dirty="0" smtClean="0"/>
          </a:p>
          <a:p>
            <a:endParaRPr lang="pl-PL" sz="1600" b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/>
              <a:t>3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09538" y="1836499"/>
            <a:ext cx="3059309" cy="4299570"/>
          </a:xfrm>
          <a:prstGeom prst="rect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45487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Sektor elektroniczny – kontekst, struktura i trendy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4</a:t>
            </a:r>
            <a:endParaRPr lang="pl-PL" sz="12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620366" y="1810898"/>
            <a:ext cx="3754760" cy="4373563"/>
          </a:xfrm>
        </p:spPr>
        <p:txBody>
          <a:bodyPr>
            <a:normAutofit/>
          </a:bodyPr>
          <a:lstStyle/>
          <a:p>
            <a:r>
              <a:rPr lang="pl-PL" sz="1200" dirty="0" smtClean="0"/>
              <a:t>Wartość produkcji sprzedanej sprzętu elektronicznego w Polsce w 2014 wyniosła około 45 mld PLN, z czego ponad 75% to elektronika użytkowa i AGD. </a:t>
            </a:r>
          </a:p>
          <a:p>
            <a:endParaRPr lang="pl-PL" sz="1200" b="0" dirty="0" smtClean="0"/>
          </a:p>
          <a:p>
            <a:r>
              <a:rPr lang="pl-PL" sz="1200" b="0" dirty="0"/>
              <a:t>Elektronika ma kluczowe znaczenie dla: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dirty="0"/>
              <a:t>wielu grup produktów, szczególnie </a:t>
            </a:r>
            <a:r>
              <a:rPr lang="pl-PL" sz="1200" b="0" dirty="0" smtClean="0"/>
              <a:t>tych wysoko przetworzonych i oferujących ponadprzeciętną wartość dodaną</a:t>
            </a:r>
            <a:endParaRPr lang="pl-PL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dirty="0"/>
              <a:t>automatyzacji i robotyzacji procesów przemysłowych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dirty="0"/>
              <a:t>projektowania, tworzenia i implementowania rozwiązań systemowych powiązanych z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200" b="0" dirty="0"/>
              <a:t>potencjału obronnego państwa </a:t>
            </a:r>
            <a:endParaRPr lang="pl-PL" sz="12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sz="1200" b="0" dirty="0"/>
          </a:p>
          <a:p>
            <a:r>
              <a:rPr lang="pl-PL" sz="1200" dirty="0" smtClean="0"/>
              <a:t>Powyższe aspekty obejmują przede wszystkim wykorzystanie elektroniki profesjonalnej. 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42525731"/>
              </p:ext>
            </p:extLst>
          </p:nvPr>
        </p:nvGraphicFramePr>
        <p:xfrm>
          <a:off x="547880" y="1810898"/>
          <a:ext cx="3889967" cy="219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20366" y="6272984"/>
            <a:ext cx="375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Źródło: GUS, </a:t>
            </a:r>
            <a:r>
              <a:rPr lang="pl-PL" sz="900" dirty="0" err="1" smtClean="0"/>
              <a:t>Decision</a:t>
            </a:r>
            <a:r>
              <a:rPr lang="pl-PL" sz="900" dirty="0" smtClean="0"/>
              <a:t> </a:t>
            </a:r>
            <a:r>
              <a:rPr lang="pl-PL" sz="900" dirty="0" err="1" smtClean="0"/>
              <a:t>Etudes</a:t>
            </a:r>
            <a:r>
              <a:rPr lang="pl-PL" sz="900" dirty="0" smtClean="0"/>
              <a:t> </a:t>
            </a:r>
            <a:r>
              <a:rPr lang="pl-PL" sz="900" dirty="0" err="1" smtClean="0"/>
              <a:t>Conseil</a:t>
            </a:r>
            <a:endParaRPr lang="pl-PL" sz="900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80055062"/>
              </p:ext>
            </p:extLst>
          </p:nvPr>
        </p:nvGraphicFramePr>
        <p:xfrm>
          <a:off x="437347" y="3970920"/>
          <a:ext cx="4000500" cy="2569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78001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b="1" dirty="0" smtClean="0"/>
              <a:t>łańcuch wartości w sektorze elektronicznym - przykłady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5</a:t>
            </a:r>
            <a:endParaRPr lang="pl-PL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1752601"/>
            <a:ext cx="2962672" cy="4646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6309320"/>
            <a:ext cx="375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Źródło: Opracowanie własne</a:t>
            </a:r>
            <a:endParaRPr lang="pl-PL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4566827" y="1618486"/>
            <a:ext cx="3802019" cy="46166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Produkcja zagraniczna – wyjątki dotyczą min. płytek PCB oraz przekaźników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828" y="2402771"/>
            <a:ext cx="3802018" cy="276999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Praktycznie brak produkcji w Polsce</a:t>
            </a:r>
            <a:endParaRPr lang="pl-PL" sz="1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66828" y="3187056"/>
            <a:ext cx="3802018" cy="46166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 smtClean="0"/>
              <a:t>Produkcja kontraktowa elektroniki – mały segment który obecnie dynamicznie się rozwija </a:t>
            </a:r>
            <a:endParaRPr lang="pl-PL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66828" y="3971341"/>
            <a:ext cx="3802018" cy="46166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Pozytywnym przykładem jest polski producent modułów RAM – Wilk Elektronik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66828" y="4755626"/>
            <a:ext cx="3802018" cy="46166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Zebranie różnych komponentów w ofertę kompleksowych rozwiązań – np. </a:t>
            </a:r>
            <a:r>
              <a:rPr lang="pl-PL" sz="1200" b="1" dirty="0" smtClean="0"/>
              <a:t>marka </a:t>
            </a:r>
            <a:r>
              <a:rPr lang="pl-PL" sz="1200" b="1" dirty="0" err="1" smtClean="0"/>
              <a:t>Astraada</a:t>
            </a:r>
            <a:endParaRPr lang="pl-PL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566828" y="5539909"/>
            <a:ext cx="3802018" cy="461665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Kilku większych graczy ale coraz trudniejszy rynek – zaostrzająca się konkurencja 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619672" y="1772816"/>
            <a:ext cx="2947156" cy="100811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2051720" y="3342891"/>
            <a:ext cx="2488564" cy="38272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3347864" y="4075654"/>
            <a:ext cx="1180374" cy="3418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347864" y="4894123"/>
            <a:ext cx="1234480" cy="12305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1619672" y="5401407"/>
            <a:ext cx="2947156" cy="27700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347864" y="2551900"/>
            <a:ext cx="1218964" cy="22807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208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dirty="0"/>
              <a:t>Kluczowe obszary rozwoju dla konkurencyjności gospodarki </a:t>
            </a:r>
            <a:r>
              <a:rPr lang="pl-PL" sz="2600" dirty="0" smtClean="0"/>
              <a:t>(1/4)</a:t>
            </a:r>
            <a:endParaRPr lang="pl-PL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98776" cy="4373563"/>
          </a:xfrm>
        </p:spPr>
        <p:txBody>
          <a:bodyPr>
            <a:normAutofit/>
          </a:bodyPr>
          <a:lstStyle/>
          <a:p>
            <a:r>
              <a:rPr lang="pl-PL" sz="1100" dirty="0"/>
              <a:t>Przemysł 4.0 – n</a:t>
            </a:r>
            <a:r>
              <a:rPr lang="pl-PL" sz="1100" dirty="0" smtClean="0"/>
              <a:t>owe źródło </a:t>
            </a:r>
            <a:r>
              <a:rPr lang="pl-PL" sz="1100" dirty="0"/>
              <a:t>przewag konkurencyjnych krajów i </a:t>
            </a:r>
            <a:r>
              <a:rPr lang="pl-PL" sz="1100" dirty="0" smtClean="0"/>
              <a:t>przedsiębiorstw</a:t>
            </a:r>
          </a:p>
          <a:p>
            <a:r>
              <a:rPr lang="pl-PL" sz="1100" b="0" dirty="0" smtClean="0"/>
              <a:t>Przemysł 4.0 to ogólnoświatowy trend informatyzacji i </a:t>
            </a:r>
            <a:r>
              <a:rPr lang="pl-PL" sz="1100" b="0" i="1" dirty="0" smtClean="0"/>
              <a:t>uinteligentniania</a:t>
            </a:r>
            <a:r>
              <a:rPr lang="pl-PL" sz="1100" b="0" dirty="0" smtClean="0"/>
              <a:t> produkcji przemysłowej i jej rezultatów.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Połowa nakładów kapitałowych niemieckich przedsiębiorstw w latach 2015-20 będzie związana z Przemysłem 4.0</a:t>
            </a:r>
            <a:endParaRPr lang="pl-PL" sz="11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Finansowanie</a:t>
            </a:r>
            <a:r>
              <a:rPr lang="pl-PL" sz="1100" b="0" dirty="0"/>
              <a:t> </a:t>
            </a:r>
            <a:r>
              <a:rPr lang="pl-PL" sz="1100" b="0" dirty="0" smtClean="0"/>
              <a:t>i wsparcie </a:t>
            </a:r>
            <a:r>
              <a:rPr lang="pl-PL" sz="1100" b="0" dirty="0"/>
              <a:t>Komisji </a:t>
            </a:r>
            <a:r>
              <a:rPr lang="pl-PL" sz="1100" b="0" dirty="0" smtClean="0"/>
              <a:t>Europejskiej</a:t>
            </a:r>
          </a:p>
          <a:p>
            <a:r>
              <a:rPr lang="pl-PL" sz="1100" b="0" dirty="0" smtClean="0"/>
              <a:t>Przemysł 4.0 jest szansą i zagrożeniem dla krajów takich jak Polska w związku z nowym globalnym podziałem pracy.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Zmieni się charakter barier wejścia na rynek i sposób przejmowania wartości dodanej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Dotychczasowe przewagi krajów rozwiniętych zmaleją, ale to te kraje są najlepiej przygotowane do nowych sposobów konkurencji (technologie i modele biznesowe)</a:t>
            </a:r>
          </a:p>
          <a:p>
            <a:endParaRPr lang="pl-PL" sz="1100" b="0" dirty="0" smtClean="0"/>
          </a:p>
          <a:p>
            <a:endParaRPr lang="pl-PL" sz="1200" b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6</a:t>
            </a:r>
            <a:endParaRPr lang="pl-PL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09320"/>
            <a:ext cx="375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Źródło: PwC Strategy&amp;; Roland Berger Strategy Consultants</a:t>
            </a:r>
            <a:endParaRPr lang="pl-PL" sz="9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3" y="1700808"/>
            <a:ext cx="3999838" cy="3518953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7020272" y="4149080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539552" y="5219761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Polska jest obecnie nieprzygotowana do adaptacji technologii Przemysłu 4.0 (zob. wykres)  </a:t>
            </a:r>
            <a:endParaRPr lang="pl-PL" sz="1100" b="1" dirty="0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699792" y="5496760"/>
            <a:ext cx="3384376" cy="23649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9552" y="5744289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Konieczne jest zwiększenie aktywności i koordynacji w tym obszarze</a:t>
            </a:r>
            <a:endParaRPr lang="pl-PL" sz="1100" b="1" dirty="0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196850" y="3662363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96850" y="2366218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18516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dirty="0"/>
              <a:t>Kluczowe obszary rozwoju dla konkurencyjności gospodarki </a:t>
            </a:r>
            <a:r>
              <a:rPr lang="pl-PL" sz="2600" dirty="0" smtClean="0"/>
              <a:t>(2/4)</a:t>
            </a:r>
            <a:endParaRPr lang="pl-PL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3898776" cy="4373563"/>
          </a:xfrm>
        </p:spPr>
        <p:txBody>
          <a:bodyPr>
            <a:normAutofit/>
          </a:bodyPr>
          <a:lstStyle/>
          <a:p>
            <a:r>
              <a:rPr lang="pl-PL" sz="1100" dirty="0" smtClean="0"/>
              <a:t>Automatyka i robotyka – podstawa efektywnie funkcjonującego przemysłu </a:t>
            </a:r>
          </a:p>
          <a:p>
            <a:r>
              <a:rPr lang="pl-PL" sz="1100" b="0" dirty="0" smtClean="0"/>
              <a:t>Re-</a:t>
            </a:r>
            <a:r>
              <a:rPr lang="pl-PL" sz="1100" b="0" dirty="0" err="1" smtClean="0"/>
              <a:t>shoring</a:t>
            </a:r>
            <a:r>
              <a:rPr lang="pl-PL" sz="1100" b="0" dirty="0" smtClean="0"/>
              <a:t> – proces coraz częstszego przenoszenia z powrotem zakładów produkcyjnych do USA i UE.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Systematyczny wzrost kosztów pracy i w konsekwencji produkcji w Chinach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Zaawansowane rozwiązania technologiczne umożliwiające efektywną produkcje w krajach rozwiniętych </a:t>
            </a:r>
          </a:p>
          <a:p>
            <a:r>
              <a:rPr lang="pl-PL" sz="1100" b="0" dirty="0" smtClean="0"/>
              <a:t>Polityka reindustrializacji zainicjowana w USA i UE, której celem jest rozwój (a przynajmniej utrzymanie) poziomu produkcji przemysłowej. </a:t>
            </a:r>
            <a:endParaRPr lang="pl-PL" sz="11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Stanowi ona źródło ponad 75% eksportu oraz 16 % wartości dodanej dla gospodarki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Szacuje się, że 1 miejsce pracy w przemyśle przekłada się na około 1,5-2 miejsc pracy w innych sektorach  </a:t>
            </a:r>
          </a:p>
          <a:p>
            <a:endParaRPr lang="pl-PL" sz="1200" b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7</a:t>
            </a:r>
            <a:endParaRPr lang="pl-PL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309320"/>
            <a:ext cx="375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Źródło: </a:t>
            </a:r>
            <a:r>
              <a:rPr lang="pl-PL" sz="900" dirty="0" err="1" smtClean="0"/>
              <a:t>Technavio</a:t>
            </a:r>
            <a:endParaRPr lang="pl-PL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219761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Konkurencyjność przemysłu zależy w dużej mierze od jego efektywności    </a:t>
            </a:r>
            <a:endParaRPr lang="pl-PL" sz="1100" b="1" dirty="0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699792" y="5496760"/>
            <a:ext cx="3384376" cy="23649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9552" y="5744289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Wspieranie współpracy i wdrażania usprawnień z zakresu automatyki i robotyki</a:t>
            </a:r>
            <a:endParaRPr lang="pl-PL" sz="1100" b="1" dirty="0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196850" y="3806378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196850" y="2308868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05427598"/>
              </p:ext>
            </p:extLst>
          </p:nvPr>
        </p:nvGraphicFramePr>
        <p:xfrm>
          <a:off x="4349297" y="2101182"/>
          <a:ext cx="4019550" cy="119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69515" y="1787236"/>
            <a:ext cx="30701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Wartość rynku automatyki EMEA, w mld $</a:t>
            </a:r>
            <a:endParaRPr lang="pl-PL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962609" y="3591828"/>
            <a:ext cx="28839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Wartość rynku </a:t>
            </a:r>
            <a:r>
              <a:rPr lang="pl-PL" sz="1200" dirty="0" err="1" smtClean="0"/>
              <a:t>cobotów</a:t>
            </a:r>
            <a:r>
              <a:rPr lang="pl-PL" sz="1200" dirty="0" smtClean="0"/>
              <a:t> EMEA, w mln $</a:t>
            </a:r>
            <a:endParaRPr lang="pl-PL" sz="1200" dirty="0"/>
          </a:p>
        </p:txBody>
      </p:sp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02003264"/>
              </p:ext>
            </p:extLst>
          </p:nvPr>
        </p:nvGraphicFramePr>
        <p:xfrm>
          <a:off x="4440315" y="3902761"/>
          <a:ext cx="3928532" cy="107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318014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dirty="0"/>
              <a:t>Kluczowe obszary rozwoju dla konkurencyjności gospodarki </a:t>
            </a:r>
            <a:r>
              <a:rPr lang="pl-PL" sz="2600" dirty="0" smtClean="0"/>
              <a:t>(3/4)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8</a:t>
            </a:r>
            <a:endParaRPr lang="pl-PL" sz="1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52600"/>
            <a:ext cx="3898776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/>
              <a:t>Wydatki obronne i cyberbezpieczeństwo</a:t>
            </a:r>
            <a:r>
              <a:rPr lang="pl-PL" sz="1100" dirty="0"/>
              <a:t> </a:t>
            </a:r>
            <a:r>
              <a:rPr lang="pl-PL" sz="1100" dirty="0" smtClean="0"/>
              <a:t>– technologia kluczem suwerenności gospodarczej i militarnej</a:t>
            </a:r>
          </a:p>
          <a:p>
            <a:r>
              <a:rPr lang="pl-PL" sz="1100" b="0" dirty="0" smtClean="0"/>
              <a:t>Niewielka </a:t>
            </a:r>
            <a:r>
              <a:rPr lang="pl-PL" sz="1100" b="0" dirty="0"/>
              <a:t>ilość </a:t>
            </a:r>
            <a:r>
              <a:rPr lang="pl-PL" sz="1100" b="0" dirty="0" smtClean="0"/>
              <a:t>krajów - </a:t>
            </a:r>
            <a:r>
              <a:rPr lang="pl-PL" sz="1100" b="0" dirty="0"/>
              <a:t>właścicieli kodów </a:t>
            </a:r>
            <a:r>
              <a:rPr lang="pl-PL" sz="1100" b="0" dirty="0" smtClean="0"/>
              <a:t>źródłowych - będzie </a:t>
            </a:r>
            <a:r>
              <a:rPr lang="pl-PL" sz="1100" b="0" dirty="0"/>
              <a:t>mieć </a:t>
            </a:r>
            <a:r>
              <a:rPr lang="pl-PL" sz="1100" b="0" dirty="0" smtClean="0"/>
              <a:t>kluczowy </a:t>
            </a:r>
            <a:r>
              <a:rPr lang="pl-PL" sz="1100" b="0" dirty="0"/>
              <a:t>wpływ na systemy </a:t>
            </a:r>
            <a:r>
              <a:rPr lang="pl-PL" sz="1100" b="0" dirty="0" smtClean="0"/>
              <a:t>bezpieczeństwa, </a:t>
            </a:r>
            <a:r>
              <a:rPr lang="pl-PL" sz="1100" b="0" dirty="0"/>
              <a:t>kontrolę obiegu informacji, </a:t>
            </a:r>
            <a:r>
              <a:rPr lang="pl-PL" sz="1100" b="0" dirty="0" smtClean="0"/>
              <a:t>łańcuchy wartości.</a:t>
            </a:r>
            <a:endParaRPr lang="pl-PL" sz="11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Bariera </a:t>
            </a:r>
            <a:r>
              <a:rPr lang="pl-PL" sz="1100" b="0" dirty="0"/>
              <a:t>technologiczna stanie się rentą (premią) </a:t>
            </a:r>
            <a:r>
              <a:rPr lang="pl-PL" sz="1100" b="0" dirty="0" smtClean="0"/>
              <a:t>dla </a:t>
            </a:r>
            <a:r>
              <a:rPr lang="pl-PL" sz="1100" b="0" dirty="0"/>
              <a:t>krajów dominujących ten element łańcucha wartości</a:t>
            </a:r>
            <a:r>
              <a:rPr lang="pl-PL" sz="1100" b="0" dirty="0" smtClean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b="0" dirty="0" smtClean="0"/>
              <a:t>Technologie te są w rękach niewielkiej grupy krajów/firm</a:t>
            </a:r>
            <a:endParaRPr lang="pl-PL" sz="1100" b="0" dirty="0"/>
          </a:p>
          <a:p>
            <a:r>
              <a:rPr lang="pl-PL" sz="1100" b="0" dirty="0" smtClean="0"/>
              <a:t>Wydatki </a:t>
            </a:r>
            <a:r>
              <a:rPr lang="pl-PL" sz="1100" b="0" dirty="0"/>
              <a:t>obronne </a:t>
            </a:r>
            <a:r>
              <a:rPr lang="pl-PL" sz="1100" b="0" dirty="0" smtClean="0"/>
              <a:t>to </a:t>
            </a:r>
            <a:r>
              <a:rPr lang="pl-PL" sz="1100" b="0" dirty="0"/>
              <a:t>mechanizm zmniejszania lub zabezpieczenia przed zwiększaniem luki technologicznej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100" b="0" dirty="0" smtClean="0"/>
              <a:t>Rola technologii obronnych w zapewnianiu przewagi konkurencyjnej jest duża w krajach rozwiniętych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pl-PL" sz="1100" b="0" dirty="0" smtClean="0"/>
              <a:t>Waga technologicznego bezpieczeństwa państwa będzie rosnąć wraz z wykładniczym wzrostem obecności urządzeń podłączonych do Internetu w życiu codziennym społeczeństw (zob. wykres.)</a:t>
            </a:r>
          </a:p>
          <a:p>
            <a:endParaRPr lang="pl-PL" sz="1200" b="0" dirty="0"/>
          </a:p>
        </p:txBody>
      </p:sp>
      <p:sp>
        <p:nvSpPr>
          <p:cNvPr id="10" name="Isosceles Triangle 9"/>
          <p:cNvSpPr/>
          <p:nvPr/>
        </p:nvSpPr>
        <p:spPr>
          <a:xfrm rot="5400000">
            <a:off x="196850" y="3662363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196850" y="2366218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539552" y="5219761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Fakt wzrostu znaczenia luki technologicznej nie został w Polsce dostatecznie zauważony</a:t>
            </a:r>
            <a:endParaRPr lang="pl-PL" sz="1100" b="1" dirty="0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699792" y="5496760"/>
            <a:ext cx="3384376" cy="23649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9552" y="5744289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Konieczne jest przystosowanie się Polski do tego aspektu nowej rzeczywistości technologicznej</a:t>
            </a:r>
            <a:endParaRPr lang="pl-PL" sz="11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8292" y="1806332"/>
            <a:ext cx="4126805" cy="306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3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>
            <a:normAutofit/>
          </a:bodyPr>
          <a:lstStyle/>
          <a:p>
            <a:r>
              <a:rPr lang="pl-PL" sz="2600" dirty="0"/>
              <a:t>Kluczowe obszary rozwoju dla konkurencyjności gospodarki </a:t>
            </a:r>
            <a:r>
              <a:rPr lang="pl-PL" sz="2600" dirty="0" smtClean="0"/>
              <a:t>(4/4)</a:t>
            </a:r>
            <a:endParaRPr lang="pl-PL" sz="2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4474840" cy="283845"/>
          </a:xfrm>
        </p:spPr>
        <p:txBody>
          <a:bodyPr/>
          <a:lstStyle/>
          <a:p>
            <a:r>
              <a:rPr lang="pl-PL" dirty="0"/>
              <a:t>Sektor elektroniczny | Krzysztof Mroczkowski &amp; Stanisław Leśniak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68847" y="6448251"/>
            <a:ext cx="1315721" cy="365125"/>
          </a:xfrm>
        </p:spPr>
        <p:txBody>
          <a:bodyPr/>
          <a:lstStyle/>
          <a:p>
            <a:r>
              <a:rPr lang="pl-PL" sz="1200" dirty="0" smtClean="0"/>
              <a:t>9</a:t>
            </a:r>
            <a:endParaRPr lang="pl-PL" sz="12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752600"/>
            <a:ext cx="3322712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100" dirty="0" smtClean="0"/>
              <a:t>Współpraca nauki i biznesu – zapewnienie zaawansowanego i efektywnego zaplecza naukowego jest kluczowe dla rozwoju sektora.</a:t>
            </a:r>
          </a:p>
          <a:p>
            <a:endParaRPr lang="pl-PL" sz="1100" b="0" dirty="0" smtClean="0"/>
          </a:p>
          <a:p>
            <a:r>
              <a:rPr lang="pl-PL" sz="1100" b="0" dirty="0" smtClean="0"/>
              <a:t>Elementy potrzebne do efektywnego rozwoju innowacji:</a:t>
            </a:r>
          </a:p>
          <a:p>
            <a:pPr marL="228600" indent="-228600">
              <a:buAutoNum type="arabicPeriod"/>
            </a:pPr>
            <a:r>
              <a:rPr lang="pl-PL" sz="1100" b="0" dirty="0" smtClean="0"/>
              <a:t>Ścisła współpraca w ramach łańcucha wartości oraz z sektorem nauki</a:t>
            </a:r>
          </a:p>
          <a:p>
            <a:pPr marL="228600" indent="-228600">
              <a:buAutoNum type="arabicPeriod"/>
            </a:pPr>
            <a:r>
              <a:rPr lang="pl-PL" sz="1100" b="0" dirty="0" smtClean="0"/>
              <a:t>Realizacja prac B+R w oparciu o aktywnie walidowane potrzeby rynkowe</a:t>
            </a:r>
          </a:p>
          <a:p>
            <a:pPr marL="228600" indent="-228600">
              <a:buAutoNum type="arabicPeriod"/>
            </a:pPr>
            <a:r>
              <a:rPr lang="pl-PL" sz="1100" b="0" dirty="0" smtClean="0"/>
              <a:t>Przemodelowanie oferty w stronę skalowalnych rozwiązań systemowych </a:t>
            </a:r>
          </a:p>
          <a:p>
            <a:pPr marL="228600" indent="-228600">
              <a:buAutoNum type="arabicPeriod"/>
            </a:pPr>
            <a:r>
              <a:rPr lang="pl-PL" sz="1100" b="0" dirty="0" smtClean="0"/>
              <a:t>Strategiczne podejście do budowania sieci sprzedaży, pozycji marki oraz wizerunku na rynku</a:t>
            </a:r>
            <a:endParaRPr lang="pl-PL" sz="1100" b="0" dirty="0"/>
          </a:p>
          <a:p>
            <a:r>
              <a:rPr lang="pl-PL" sz="1100" dirty="0" smtClean="0"/>
              <a:t> </a:t>
            </a:r>
            <a:endParaRPr lang="pl-PL" sz="1100" b="0" dirty="0" smtClean="0"/>
          </a:p>
          <a:p>
            <a:endParaRPr lang="pl-PL" sz="1200" b="0" dirty="0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196850" y="2798266"/>
            <a:ext cx="518713" cy="166690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539552" y="5219761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Sektor musi być oparty o innowacyjność dostarczanych rozwiązań i wykorzystywanych procesów </a:t>
            </a:r>
            <a:endParaRPr lang="pl-PL" sz="1100" b="1" dirty="0"/>
          </a:p>
        </p:txBody>
      </p:sp>
      <p:sp>
        <p:nvSpPr>
          <p:cNvPr id="13" name="Isosceles Triangle 12"/>
          <p:cNvSpPr/>
          <p:nvPr/>
        </p:nvSpPr>
        <p:spPr>
          <a:xfrm rot="10800000">
            <a:off x="2699792" y="5496760"/>
            <a:ext cx="3384376" cy="236496"/>
          </a:xfrm>
          <a:prstGeom prst="triangle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9552" y="5744289"/>
            <a:ext cx="78292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100" b="1" dirty="0" smtClean="0"/>
              <a:t>Niezbędny jest efektywny model transferu wiedzy i technologii do biznesu</a:t>
            </a:r>
            <a:endParaRPr lang="pl-PL" sz="1100" b="1" dirty="0"/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96369009"/>
              </p:ext>
            </p:extLst>
          </p:nvPr>
        </p:nvGraphicFramePr>
        <p:xfrm>
          <a:off x="3995936" y="1717964"/>
          <a:ext cx="4371774" cy="3238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09615" y="1752530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 smtClean="0"/>
              <a:t>Przyczyny problemów w komercjalizacji technologii</a:t>
            </a:r>
            <a:endParaRPr lang="pl-PL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" y="6309320"/>
            <a:ext cx="37547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00" dirty="0" smtClean="0"/>
              <a:t>Źródło: </a:t>
            </a:r>
            <a:r>
              <a:rPr lang="pl-PL" sz="900" dirty="0" err="1" smtClean="0"/>
              <a:t>PwC</a:t>
            </a:r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xmlns="" val="199197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1632</TotalTime>
  <Words>1235</Words>
  <Application>Microsoft Office PowerPoint</Application>
  <PresentationFormat>Pokaz na ekranie (4:3)</PresentationFormat>
  <Paragraphs>170</Paragraphs>
  <Slides>12</Slides>
  <Notes>10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Essential</vt:lpstr>
      <vt:lpstr> Sektor elektroniczny  możliwości wykorzystania dla rozwoju polskiego przemysłu</vt:lpstr>
      <vt:lpstr>Agenda prezentacji</vt:lpstr>
      <vt:lpstr>podsumowanie</vt:lpstr>
      <vt:lpstr>Sektor elektroniczny – kontekst, struktura i trendy</vt:lpstr>
      <vt:lpstr>łańcuch wartości w sektorze elektronicznym - przykłady</vt:lpstr>
      <vt:lpstr>Kluczowe obszary rozwoju dla konkurencyjności gospodarki (1/4)</vt:lpstr>
      <vt:lpstr>Kluczowe obszary rozwoju dla konkurencyjności gospodarki (2/4)</vt:lpstr>
      <vt:lpstr>Kluczowe obszary rozwoju dla konkurencyjności gospodarki (3/4)</vt:lpstr>
      <vt:lpstr>Kluczowe obszary rozwoju dla konkurencyjności gospodarki (4/4)</vt:lpstr>
      <vt:lpstr>Proponowane działania</vt:lpstr>
      <vt:lpstr>Szerszy kontekst i przewidywane korzyści</vt:lpstr>
      <vt:lpstr>Kontakt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Sektor elektroniczny</dc:title>
  <dc:creator>Krzysztof Mroczkowski;Stanislaw Lesniak</dc:creator>
  <cp:lastModifiedBy>Paweł Soroka</cp:lastModifiedBy>
  <cp:revision>126</cp:revision>
  <dcterms:created xsi:type="dcterms:W3CDTF">2016-02-28T09:33:58Z</dcterms:created>
  <dcterms:modified xsi:type="dcterms:W3CDTF">2016-03-18T19:20:34Z</dcterms:modified>
</cp:coreProperties>
</file>